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3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1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0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2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3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FC7E-B681-44FF-BDA7-5D3B9D74B1CF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EE93-F66E-4E07-B3AC-AEE16B00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Microsoft_Excel_97-2003_Worksheet4.xls"/><Relationship Id="rId7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5.xls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Microsoft_Excel_97-2003_Worksheet7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9.xls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To Relation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5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Owner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name;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</a:t>
            </a:r>
            <a:r>
              <a:rPr lang="en-US" dirty="0" err="1" smtClean="0"/>
              <a:t>taxId</a:t>
            </a:r>
            <a:r>
              <a:rPr lang="en-US" dirty="0" smtClean="0"/>
              <a:t>;                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Account[] accounts; 	</a:t>
            </a:r>
          </a:p>
          <a:p>
            <a:pPr marL="0" indent="0">
              <a:buNone/>
            </a:pPr>
            <a:r>
              <a:rPr lang="en-US" dirty="0" smtClean="0"/>
              <a:t>Account – is abstract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id;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double balance;	</a:t>
            </a:r>
          </a:p>
          <a:p>
            <a:pPr marL="0" indent="0">
              <a:buNone/>
            </a:pPr>
            <a:r>
              <a:rPr lang="en-US" dirty="0" err="1" smtClean="0"/>
              <a:t>InterestBearingAccount</a:t>
            </a:r>
            <a:r>
              <a:rPr lang="en-US" dirty="0" smtClean="0"/>
              <a:t> extends Account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double rate;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termDays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CheckingAccount</a:t>
            </a:r>
            <a:r>
              <a:rPr lang="en-US" dirty="0" smtClean="0"/>
              <a:t> extends Account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checkFee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93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1:1 and 1:many Mappings in the</a:t>
            </a:r>
            <a:br>
              <a:rPr lang="en-US" dirty="0" smtClean="0"/>
            </a:br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Owner – name		: one to many</a:t>
            </a:r>
          </a:p>
          <a:p>
            <a:pPr marL="0" indent="0">
              <a:buNone/>
            </a:pPr>
            <a:r>
              <a:rPr lang="en-US" dirty="0" smtClean="0"/>
              <a:t>Owner – </a:t>
            </a:r>
            <a:r>
              <a:rPr lang="en-US" dirty="0" err="1" smtClean="0"/>
              <a:t>taxId</a:t>
            </a:r>
            <a:r>
              <a:rPr lang="en-US" dirty="0" smtClean="0"/>
              <a:t>		: one to one</a:t>
            </a:r>
          </a:p>
          <a:p>
            <a:pPr marL="0" indent="0">
              <a:buNone/>
            </a:pPr>
            <a:r>
              <a:rPr lang="en-US" dirty="0" smtClean="0"/>
              <a:t>Owner – Account	: one to many</a:t>
            </a:r>
          </a:p>
          <a:p>
            <a:pPr marL="0" indent="0">
              <a:buNone/>
            </a:pPr>
            <a:r>
              <a:rPr lang="en-US" dirty="0" smtClean="0"/>
              <a:t>Account – id		: one to one</a:t>
            </a:r>
          </a:p>
          <a:p>
            <a:pPr marL="0" indent="0">
              <a:buNone/>
            </a:pPr>
            <a:r>
              <a:rPr lang="en-US" dirty="0" err="1" smtClean="0"/>
              <a:t>IntBearAcct</a:t>
            </a:r>
            <a:r>
              <a:rPr lang="en-US" dirty="0" smtClean="0"/>
              <a:t> – rate 	: ???</a:t>
            </a:r>
          </a:p>
          <a:p>
            <a:pPr marL="0" indent="0">
              <a:buNone/>
            </a:pPr>
            <a:r>
              <a:rPr lang="en-US" dirty="0" err="1" smtClean="0"/>
              <a:t>IntBearAcct</a:t>
            </a:r>
            <a:r>
              <a:rPr lang="en-US" dirty="0" smtClean="0"/>
              <a:t> – </a:t>
            </a:r>
            <a:r>
              <a:rPr lang="en-US" dirty="0" err="1" smtClean="0"/>
              <a:t>termDays</a:t>
            </a:r>
            <a:r>
              <a:rPr lang="en-US" dirty="0" smtClean="0"/>
              <a:t>: ???</a:t>
            </a:r>
          </a:p>
          <a:p>
            <a:pPr marL="0" indent="0">
              <a:buNone/>
            </a:pPr>
            <a:r>
              <a:rPr lang="en-US" dirty="0" err="1" smtClean="0"/>
              <a:t>intBearAcct</a:t>
            </a:r>
            <a:r>
              <a:rPr lang="en-US" dirty="0" smtClean="0"/>
              <a:t> – </a:t>
            </a:r>
            <a:r>
              <a:rPr lang="en-US" dirty="0" err="1" smtClean="0"/>
              <a:t>minBal</a:t>
            </a:r>
            <a:r>
              <a:rPr lang="en-US" dirty="0" smtClean="0"/>
              <a:t>	: ???</a:t>
            </a:r>
          </a:p>
          <a:p>
            <a:pPr marL="0" indent="0">
              <a:buNone/>
            </a:pPr>
            <a:r>
              <a:rPr lang="en-US" dirty="0" err="1" smtClean="0"/>
              <a:t>CheckingAcct</a:t>
            </a:r>
            <a:r>
              <a:rPr lang="en-US" dirty="0" smtClean="0"/>
              <a:t> – </a:t>
            </a:r>
            <a:r>
              <a:rPr lang="en-US" dirty="0" err="1" smtClean="0"/>
              <a:t>checkFee</a:t>
            </a:r>
            <a:r>
              <a:rPr lang="en-US" dirty="0" smtClean="0"/>
              <a:t>: ???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87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CE42F25-51E6-7D4F-9992-E3D6BCCA4EC3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Partitioning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concrete class is mapped to a table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09800" y="3781000"/>
            <a:ext cx="0" cy="584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935374"/>
              </p:ext>
            </p:extLst>
          </p:nvPr>
        </p:nvGraphicFramePr>
        <p:xfrm>
          <a:off x="762000" y="3759200"/>
          <a:ext cx="1447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1228835" imgH="495180" progId="Excel.Sheet.8">
                  <p:embed/>
                </p:oleObj>
              </mc:Choice>
              <mc:Fallback>
                <p:oleObj name="Worksheet" r:id="rId3" imgW="122883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59200"/>
                        <a:ext cx="1447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888007"/>
              </p:ext>
            </p:extLst>
          </p:nvPr>
        </p:nvGraphicFramePr>
        <p:xfrm>
          <a:off x="762000" y="5740400"/>
          <a:ext cx="35925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5" imgW="3057635" imgH="495180" progId="Excel.Sheet.8">
                  <p:embed/>
                </p:oleObj>
              </mc:Choice>
              <mc:Fallback>
                <p:oleObj name="Worksheet" r:id="rId5" imgW="305763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40400"/>
                        <a:ext cx="35925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148229"/>
              </p:ext>
            </p:extLst>
          </p:nvPr>
        </p:nvGraphicFramePr>
        <p:xfrm>
          <a:off x="762000" y="4749800"/>
          <a:ext cx="28733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7" imgW="2447945" imgH="495180" progId="Excel.Sheet.8">
                  <p:embed/>
                </p:oleObj>
              </mc:Choice>
              <mc:Fallback>
                <p:oleObj name="Worksheet" r:id="rId7" imgW="244794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49800"/>
                        <a:ext cx="28733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47"/>
          <p:cNvSpPr>
            <a:spLocks noChangeShapeType="1"/>
          </p:cNvSpPr>
          <p:nvPr/>
        </p:nvSpPr>
        <p:spPr bwMode="auto">
          <a:xfrm flipH="1" flipV="1">
            <a:off x="1066800" y="4216400"/>
            <a:ext cx="80010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48"/>
          <p:cNvSpPr>
            <a:spLocks noChangeShapeType="1"/>
          </p:cNvSpPr>
          <p:nvPr/>
        </p:nvSpPr>
        <p:spPr bwMode="auto">
          <a:xfrm flipH="1" flipV="1">
            <a:off x="990600" y="4292600"/>
            <a:ext cx="76200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25844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Owner</a:t>
            </a:r>
          </a:p>
          <a:p>
            <a:r>
              <a:rPr lang="en-US" dirty="0" smtClean="0"/>
              <a:t>	String name;		</a:t>
            </a:r>
          </a:p>
          <a:p>
            <a:r>
              <a:rPr lang="en-US" dirty="0" smtClean="0"/>
              <a:t>	String </a:t>
            </a:r>
            <a:r>
              <a:rPr lang="en-US" dirty="0" err="1" smtClean="0"/>
              <a:t>taxId</a:t>
            </a:r>
            <a:r>
              <a:rPr lang="en-US" dirty="0" smtClean="0"/>
              <a:t>;                 	</a:t>
            </a:r>
          </a:p>
          <a:p>
            <a:r>
              <a:rPr lang="en-US" dirty="0" smtClean="0"/>
              <a:t>	Account[] accounts; 	</a:t>
            </a:r>
          </a:p>
          <a:p>
            <a:r>
              <a:rPr lang="en-US" dirty="0" smtClean="0"/>
              <a:t>Account – is abstract</a:t>
            </a:r>
          </a:p>
          <a:p>
            <a:r>
              <a:rPr lang="en-US" dirty="0" smtClean="0"/>
              <a:t>	String id;		</a:t>
            </a:r>
          </a:p>
          <a:p>
            <a:r>
              <a:rPr lang="en-US" dirty="0" smtClean="0"/>
              <a:t>	double balance;	</a:t>
            </a:r>
          </a:p>
          <a:p>
            <a:r>
              <a:rPr lang="en-US" dirty="0" err="1" smtClean="0"/>
              <a:t>InterestBearingAccount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rate;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termDays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CheckingAccount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</a:t>
            </a:r>
            <a:r>
              <a:rPr lang="en-US" dirty="0" err="1" smtClean="0"/>
              <a:t>checkFee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427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CE42F25-51E6-7D4F-9992-E3D6BCCA4EC3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</a:t>
            </a:r>
            <a:r>
              <a:rPr lang="en-US" dirty="0"/>
              <a:t>Partitioning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class is mapped to a table</a:t>
            </a:r>
            <a:endParaRPr lang="en-US" dirty="0"/>
          </a:p>
        </p:txBody>
      </p:sp>
      <p:graphicFrame>
        <p:nvGraphicFramePr>
          <p:cNvPr id="81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163090"/>
              </p:ext>
            </p:extLst>
          </p:nvPr>
        </p:nvGraphicFramePr>
        <p:xfrm>
          <a:off x="762000" y="3962400"/>
          <a:ext cx="22796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Worksheet" r:id="rId3" imgW="1838255" imgH="495180" progId="Excel.Sheet.8">
                  <p:embed/>
                </p:oleObj>
              </mc:Choice>
              <mc:Fallback>
                <p:oleObj name="Worksheet" r:id="rId3" imgW="183825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62400"/>
                        <a:ext cx="22796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7985"/>
              </p:ext>
            </p:extLst>
          </p:nvPr>
        </p:nvGraphicFramePr>
        <p:xfrm>
          <a:off x="762000" y="3200400"/>
          <a:ext cx="1524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Worksheet" r:id="rId5" imgW="1228835" imgH="495180" progId="Excel.Sheet.8">
                  <p:embed/>
                </p:oleObj>
              </mc:Choice>
              <mc:Fallback>
                <p:oleObj name="Worksheet" r:id="rId5" imgW="122883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15240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540327"/>
              </p:ext>
            </p:extLst>
          </p:nvPr>
        </p:nvGraphicFramePr>
        <p:xfrm>
          <a:off x="1371600" y="4724400"/>
          <a:ext cx="22796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Worksheet" r:id="rId7" imgW="1838255" imgH="495180" progId="Excel.Sheet.8">
                  <p:embed/>
                </p:oleObj>
              </mc:Choice>
              <mc:Fallback>
                <p:oleObj name="Worksheet" r:id="rId7" imgW="183825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2796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70899"/>
              </p:ext>
            </p:extLst>
          </p:nvPr>
        </p:nvGraphicFramePr>
        <p:xfrm>
          <a:off x="1371600" y="5410200"/>
          <a:ext cx="1524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Worksheet" r:id="rId9" imgW="1228835" imgH="495180" progId="Excel.Sheet.8">
                  <p:embed/>
                </p:oleObj>
              </mc:Choice>
              <mc:Fallback>
                <p:oleObj name="Worksheet" r:id="rId9" imgW="122883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15240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Line 49"/>
          <p:cNvSpPr>
            <a:spLocks noChangeShapeType="1"/>
          </p:cNvSpPr>
          <p:nvPr/>
        </p:nvSpPr>
        <p:spPr bwMode="auto">
          <a:xfrm flipH="1" flipV="1">
            <a:off x="1295400" y="3733800"/>
            <a:ext cx="609600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50"/>
          <p:cNvSpPr>
            <a:spLocks noChangeShapeType="1"/>
          </p:cNvSpPr>
          <p:nvPr/>
        </p:nvSpPr>
        <p:spPr bwMode="auto">
          <a:xfrm flipH="1" flipV="1">
            <a:off x="1219200" y="4495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51"/>
          <p:cNvSpPr>
            <a:spLocks noChangeShapeType="1"/>
          </p:cNvSpPr>
          <p:nvPr/>
        </p:nvSpPr>
        <p:spPr bwMode="auto">
          <a:xfrm flipH="1" flipV="1">
            <a:off x="1066800" y="4495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56336"/>
          <p:cNvSpPr/>
          <p:nvPr/>
        </p:nvSpPr>
        <p:spPr>
          <a:xfrm>
            <a:off x="4114800" y="22098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Owner</a:t>
            </a:r>
          </a:p>
          <a:p>
            <a:r>
              <a:rPr lang="en-US" dirty="0" smtClean="0"/>
              <a:t>	String name;		</a:t>
            </a:r>
          </a:p>
          <a:p>
            <a:r>
              <a:rPr lang="en-US" dirty="0" smtClean="0"/>
              <a:t>	String </a:t>
            </a:r>
            <a:r>
              <a:rPr lang="en-US" dirty="0" err="1" smtClean="0"/>
              <a:t>taxId</a:t>
            </a:r>
            <a:r>
              <a:rPr lang="en-US" dirty="0" smtClean="0"/>
              <a:t>;                 	</a:t>
            </a:r>
          </a:p>
          <a:p>
            <a:r>
              <a:rPr lang="en-US" dirty="0" smtClean="0"/>
              <a:t>	Account[] accounts; 	</a:t>
            </a:r>
          </a:p>
          <a:p>
            <a:r>
              <a:rPr lang="en-US" dirty="0" smtClean="0"/>
              <a:t>Account – is abstract</a:t>
            </a:r>
          </a:p>
          <a:p>
            <a:r>
              <a:rPr lang="en-US" dirty="0" smtClean="0"/>
              <a:t>	String id;		</a:t>
            </a:r>
          </a:p>
          <a:p>
            <a:r>
              <a:rPr lang="en-US" dirty="0" smtClean="0"/>
              <a:t>	double balance;	</a:t>
            </a:r>
          </a:p>
          <a:p>
            <a:r>
              <a:rPr lang="en-US" dirty="0" err="1" smtClean="0"/>
              <a:t>InterestBearingAccount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rate;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termDays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CheckingAccount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</a:t>
            </a:r>
            <a:r>
              <a:rPr lang="en-US" dirty="0" err="1" smtClean="0"/>
              <a:t>checkFee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497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CE42F25-51E6-7D4F-9992-E3D6BCCA4EC3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Unification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sub-class is mapped to the same table</a:t>
            </a:r>
            <a:endParaRPr lang="en-US" dirty="0"/>
          </a:p>
        </p:txBody>
      </p:sp>
      <p:graphicFrame>
        <p:nvGraphicFramePr>
          <p:cNvPr id="24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199165"/>
              </p:ext>
            </p:extLst>
          </p:nvPr>
        </p:nvGraphicFramePr>
        <p:xfrm>
          <a:off x="381000" y="5715000"/>
          <a:ext cx="52895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3" imgW="4276745" imgH="495180" progId="Excel.Sheet.8">
                  <p:embed/>
                </p:oleObj>
              </mc:Choice>
              <mc:Fallback>
                <p:oleObj name="Worksheet" r:id="rId3" imgW="427674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15000"/>
                        <a:ext cx="52895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230495"/>
              </p:ext>
            </p:extLst>
          </p:nvPr>
        </p:nvGraphicFramePr>
        <p:xfrm>
          <a:off x="381000" y="4953000"/>
          <a:ext cx="15240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5" imgW="1228835" imgH="495180" progId="Excel.Sheet.8">
                  <p:embed/>
                </p:oleObj>
              </mc:Choice>
              <mc:Fallback>
                <p:oleObj name="Worksheet" r:id="rId5" imgW="1228835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15240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49"/>
          <p:cNvSpPr>
            <a:spLocks noChangeShapeType="1"/>
          </p:cNvSpPr>
          <p:nvPr/>
        </p:nvSpPr>
        <p:spPr bwMode="auto">
          <a:xfrm flipH="1" flipV="1">
            <a:off x="914400" y="5453062"/>
            <a:ext cx="1371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962400" y="21336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Owner</a:t>
            </a:r>
          </a:p>
          <a:p>
            <a:r>
              <a:rPr lang="en-US" dirty="0" smtClean="0"/>
              <a:t>	String name;		</a:t>
            </a:r>
          </a:p>
          <a:p>
            <a:r>
              <a:rPr lang="en-US" dirty="0" smtClean="0"/>
              <a:t>	String </a:t>
            </a:r>
            <a:r>
              <a:rPr lang="en-US" dirty="0" err="1" smtClean="0"/>
              <a:t>taxId</a:t>
            </a:r>
            <a:r>
              <a:rPr lang="en-US" dirty="0" smtClean="0"/>
              <a:t>;                 	</a:t>
            </a:r>
          </a:p>
          <a:p>
            <a:r>
              <a:rPr lang="en-US" dirty="0" smtClean="0"/>
              <a:t>	Account[] accounts; 	</a:t>
            </a:r>
          </a:p>
          <a:p>
            <a:r>
              <a:rPr lang="en-US" dirty="0" smtClean="0"/>
              <a:t>Account – is abstract</a:t>
            </a:r>
          </a:p>
          <a:p>
            <a:r>
              <a:rPr lang="en-US" dirty="0" smtClean="0"/>
              <a:t>	String id;		</a:t>
            </a:r>
          </a:p>
          <a:p>
            <a:r>
              <a:rPr lang="en-US" dirty="0" smtClean="0"/>
              <a:t>	double balance;	</a:t>
            </a:r>
          </a:p>
          <a:p>
            <a:r>
              <a:rPr lang="en-US" dirty="0" err="1" smtClean="0"/>
              <a:t>InterestBearingAccount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rate;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termDays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CheckingAccount</a:t>
            </a:r>
            <a:r>
              <a:rPr lang="en-US" dirty="0" smtClean="0"/>
              <a:t> extends Account</a:t>
            </a:r>
          </a:p>
          <a:p>
            <a:r>
              <a:rPr lang="en-US" dirty="0" smtClean="0"/>
              <a:t>	double </a:t>
            </a:r>
            <a:r>
              <a:rPr lang="en-US" dirty="0" err="1" smtClean="0"/>
              <a:t>checkFee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979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Chalk Board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not only can an Owner have many Accounts, but an Account can have many Owners</a:t>
            </a:r>
          </a:p>
          <a:p>
            <a:r>
              <a:rPr lang="en-US" dirty="0" smtClean="0"/>
              <a:t>How does this change the data model?</a:t>
            </a:r>
          </a:p>
          <a:p>
            <a:r>
              <a:rPr lang="en-US" dirty="0" smtClean="0"/>
              <a:t>How Does It change database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2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86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Excel 97-2003 Worksheet</vt:lpstr>
      <vt:lpstr>Object To Relation Mapping</vt:lpstr>
      <vt:lpstr>Data Structure</vt:lpstr>
      <vt:lpstr>1:1 and 1:many Mappings in the Data Model</vt:lpstr>
      <vt:lpstr>Horizontal Partitioning</vt:lpstr>
      <vt:lpstr>Vertical Partitioning</vt:lpstr>
      <vt:lpstr>Unification</vt:lpstr>
      <vt:lpstr>Chalk Board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To Relation Mapping</dc:title>
  <dc:creator>Scott</dc:creator>
  <cp:lastModifiedBy>Scott</cp:lastModifiedBy>
  <cp:revision>11</cp:revision>
  <dcterms:created xsi:type="dcterms:W3CDTF">2016-01-23T17:17:20Z</dcterms:created>
  <dcterms:modified xsi:type="dcterms:W3CDTF">2016-01-23T18:43:20Z</dcterms:modified>
</cp:coreProperties>
</file>